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5" r:id="rId1"/>
    <p:sldMasterId id="2147484019" r:id="rId2"/>
  </p:sldMasterIdLst>
  <p:notesMasterIdLst>
    <p:notesMasterId r:id="rId13"/>
  </p:notesMasterIdLst>
  <p:handoutMasterIdLst>
    <p:handoutMasterId r:id="rId14"/>
  </p:handoutMasterIdLst>
  <p:sldIdLst>
    <p:sldId id="763" r:id="rId3"/>
    <p:sldId id="686" r:id="rId4"/>
    <p:sldId id="764" r:id="rId5"/>
    <p:sldId id="274" r:id="rId6"/>
    <p:sldId id="696" r:id="rId7"/>
    <p:sldId id="697" r:id="rId8"/>
    <p:sldId id="691" r:id="rId9"/>
    <p:sldId id="693" r:id="rId10"/>
    <p:sldId id="694" r:id="rId11"/>
    <p:sldId id="695" r:id="rId12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STROWSKI Jean" initials="OJ" lastIdx="2" clrIdx="0">
    <p:extLst>
      <p:ext uri="{19B8F6BF-5375-455C-9EA6-DF929625EA0E}">
        <p15:presenceInfo xmlns:p15="http://schemas.microsoft.com/office/powerpoint/2012/main" userId="S::jean.ostrowski@vinci-energies.net::78c5a98b-ec8b-47ab-b488-0ae1ef4fd5b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4E02"/>
    <a:srgbClr val="FF0000"/>
    <a:srgbClr val="FFFF00"/>
    <a:srgbClr val="D9EF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82" autoAdjust="0"/>
    <p:restoredTop sz="58968" autoAdjust="0"/>
  </p:normalViewPr>
  <p:slideViewPr>
    <p:cSldViewPr>
      <p:cViewPr varScale="1">
        <p:scale>
          <a:sx n="88" d="100"/>
          <a:sy n="88" d="100"/>
        </p:scale>
        <p:origin x="111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3182" y="91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6363" cy="5117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r>
              <a:rPr lang="fr-FR"/>
              <a:t>formation arbitre IDF</a:t>
            </a:r>
          </a:p>
        </p:txBody>
      </p:sp>
      <p:sp>
        <p:nvSpPr>
          <p:cNvPr id="168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21106"/>
            <a:ext cx="3076363" cy="5117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r>
              <a:rPr lang="da-DK"/>
              <a:t>modules VI VII VIII XV</a:t>
            </a:r>
            <a:endParaRPr lang="fr-FR"/>
          </a:p>
        </p:txBody>
      </p:sp>
      <p:sp>
        <p:nvSpPr>
          <p:cNvPr id="168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295" y="9721106"/>
            <a:ext cx="3076363" cy="5117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AB32D00-0467-487F-93F4-925E4D12BF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quarter" idx="1"/>
          </p:nvPr>
        </p:nvSpPr>
        <p:spPr>
          <a:xfrm>
            <a:off x="4021295" y="0"/>
            <a:ext cx="3076363" cy="513508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A7D11AAF-07AF-43DA-800C-47DCEF2CCFDA}" type="datetimeFigureOut">
              <a:rPr lang="fr-FR" smtClean="0"/>
              <a:pPr/>
              <a:t>10/04/2021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603969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6363" cy="5117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r>
              <a:rPr lang="fr-FR"/>
              <a:t>formation arbitre IDF</a:t>
            </a:r>
          </a:p>
        </p:txBody>
      </p:sp>
      <p:sp>
        <p:nvSpPr>
          <p:cNvPr id="1863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31" y="4861442"/>
            <a:ext cx="5679440" cy="460557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1106"/>
            <a:ext cx="3076363" cy="5117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r>
              <a:rPr lang="da-DK"/>
              <a:t>modules VI VII VIII XV</a:t>
            </a:r>
            <a:endParaRPr lang="fr-F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295" y="9721106"/>
            <a:ext cx="3076363" cy="5117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328A583-211F-49A1-A334-B1E68D3C92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"/>
          </p:nvPr>
        </p:nvSpPr>
        <p:spPr>
          <a:xfrm>
            <a:off x="4021295" y="0"/>
            <a:ext cx="3076363" cy="513508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61C07FBC-C352-4C08-A90C-07AC2A7E1EA9}" type="datetimeFigureOut">
              <a:rPr lang="fr-FR" smtClean="0"/>
              <a:pPr/>
              <a:t>10/04/2021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78562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D4D743E-E621-4847-8FE8-D41A05CF20EE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30208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2084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302085" name="Espace réservé du numéro de diapositive 3"/>
          <p:cNvSpPr txBox="1">
            <a:spLocks noGrp="1"/>
          </p:cNvSpPr>
          <p:nvPr/>
        </p:nvSpPr>
        <p:spPr bwMode="auto">
          <a:xfrm>
            <a:off x="4021295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68" tIns="47384" rIns="94768" bIns="47384" anchor="b"/>
          <a:lstStyle/>
          <a:p>
            <a:pPr algn="r"/>
            <a:fld id="{30FAD5DF-89B5-4F14-970C-31DEFA2C5389}" type="slidenum">
              <a:rPr lang="fr-FR" sz="1200"/>
              <a:pPr algn="r"/>
              <a:t>1</a:t>
            </a:fld>
            <a:endParaRPr lang="fr-FR" sz="1200"/>
          </a:p>
        </p:txBody>
      </p:sp>
      <p:sp>
        <p:nvSpPr>
          <p:cNvPr id="302086" name="Espace réservé du pied de page 5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302087" name="Espace réservé de l'en-tête 6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3898716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AD05768-7C2F-40EB-BC65-A2101C8B44CA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285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4861442"/>
            <a:ext cx="7099300" cy="4605576"/>
          </a:xfrm>
          <a:noFill/>
        </p:spPr>
        <p:txBody>
          <a:bodyPr/>
          <a:lstStyle/>
          <a:p>
            <a:pPr eaLnBrk="1" hangingPunct="1"/>
            <a:r>
              <a:rPr lang="fr-FR" sz="1900" dirty="0"/>
              <a:t>Cette forme de tir, traditionnelle en France, nécessite des installations particulières. Elle se pratique sur un terrain appelé "Jeu d'Arc" ou "Jardin d'Arc". </a:t>
            </a:r>
          </a:p>
          <a:p>
            <a:pPr eaLnBrk="1" hangingPunct="1"/>
            <a:r>
              <a:rPr lang="fr-FR" sz="1900" dirty="0"/>
              <a:t>Il s'agit d'un tir dont les origines remontent au 15ème siècle qui consiste à tirer, alternativement, une flèche sur deux buttes, à une  distance de 50m, les deux buttes étant espacées d'environ 52m. </a:t>
            </a:r>
          </a:p>
          <a:p>
            <a:pPr eaLnBrk="1" hangingPunct="1"/>
            <a:r>
              <a:rPr lang="fr-FR" sz="1900" dirty="0"/>
              <a:t>La  butte  sur  laquelle  le  tir  commence  s'appelle  la  "butte   d'attaque".  L'autre  butte  est  appelée  "butte maîtresse". L'allée centrale est appelée "Allée du Roy". </a:t>
            </a:r>
          </a:p>
          <a:p>
            <a:pPr eaLnBrk="1" hangingPunct="1"/>
            <a:endParaRPr lang="fr-FR" sz="1900" dirty="0"/>
          </a:p>
          <a:p>
            <a:pPr eaLnBrk="1" hangingPunct="1"/>
            <a:r>
              <a:rPr lang="fr-FR" sz="1900" dirty="0"/>
              <a:t>Cette  compétition  concerne  les  Arcs  Classiques,  les  Arcs  à  Poulies   et  les  Arcs  Droits  (long   </a:t>
            </a:r>
            <a:r>
              <a:rPr lang="fr-FR" sz="1900" dirty="0" err="1"/>
              <a:t>bow</a:t>
            </a:r>
            <a:r>
              <a:rPr lang="fr-FR" sz="1900" dirty="0"/>
              <a:t>)  pour  toutes  les  catégories  qui apparaissent  dans  le  tableau  officiel  des  qualifications.</a:t>
            </a:r>
          </a:p>
          <a:p>
            <a:pPr eaLnBrk="1" hangingPunct="1"/>
            <a:endParaRPr lang="fr-FR" dirty="0"/>
          </a:p>
        </p:txBody>
      </p:sp>
      <p:sp>
        <p:nvSpPr>
          <p:cNvPr id="285701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85702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949724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D4D743E-E621-4847-8FE8-D41A05CF20EE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30208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2084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302085" name="Espace réservé du numéro de diapositive 3"/>
          <p:cNvSpPr txBox="1">
            <a:spLocks noGrp="1"/>
          </p:cNvSpPr>
          <p:nvPr/>
        </p:nvSpPr>
        <p:spPr bwMode="auto">
          <a:xfrm>
            <a:off x="4021295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68" tIns="47384" rIns="94768" bIns="47384" anchor="b"/>
          <a:lstStyle/>
          <a:p>
            <a:pPr algn="r"/>
            <a:fld id="{30FAD5DF-89B5-4F14-970C-31DEFA2C5389}" type="slidenum">
              <a:rPr lang="fr-FR" sz="1200"/>
              <a:pPr algn="r"/>
              <a:t>3</a:t>
            </a:fld>
            <a:endParaRPr lang="fr-FR" sz="1200"/>
          </a:p>
        </p:txBody>
      </p:sp>
      <p:sp>
        <p:nvSpPr>
          <p:cNvPr id="302086" name="Espace réservé du pied de page 5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302087" name="Espace réservé de l'en-tête 6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964245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6FA253F-C60E-484A-BAE7-FE20D7224B55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195589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195590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2213492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87E7821-43DD-459C-AF37-6316B92AF77F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295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95941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95942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568067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584E995-0D2C-4185-9E42-ADF58E39F546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296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/>
          </a:p>
        </p:txBody>
      </p:sp>
      <p:sp>
        <p:nvSpPr>
          <p:cNvPr id="296965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96966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552007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DEEA578-40B3-4024-B295-EFFD26364418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290819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0820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90821" name="Espace réservé du numéro de diapositive 3"/>
          <p:cNvSpPr txBox="1">
            <a:spLocks noGrp="1"/>
          </p:cNvSpPr>
          <p:nvPr/>
        </p:nvSpPr>
        <p:spPr bwMode="auto">
          <a:xfrm>
            <a:off x="4021295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68" tIns="47384" rIns="94768" bIns="47384" anchor="b"/>
          <a:lstStyle/>
          <a:p>
            <a:pPr algn="r"/>
            <a:fld id="{2B5BFABB-2700-4B7A-857D-1A5D52196810}" type="slidenum">
              <a:rPr lang="fr-FR" sz="1200">
                <a:solidFill>
                  <a:srgbClr val="000000"/>
                </a:solidFill>
              </a:rPr>
              <a:pPr algn="r"/>
              <a:t>7</a:t>
            </a:fld>
            <a:endParaRPr lang="fr-FR" sz="1200">
              <a:solidFill>
                <a:srgbClr val="000000"/>
              </a:solidFill>
            </a:endParaRPr>
          </a:p>
        </p:txBody>
      </p:sp>
      <p:sp>
        <p:nvSpPr>
          <p:cNvPr id="290822" name="Espace réservé du pied de page 5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90823" name="Espace réservé de l'en-tête 6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29933653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C9EEF09-F9CA-4609-BBF2-970925F6395B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292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92869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92870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30109952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5FF5336-01C3-4A24-8C67-6E59CFE67D98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293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93893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93894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4054685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0C7D0E-90E4-43E7-9C4D-D03556067EF1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294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294917" name="Espace réservé du pied de page 4"/>
          <p:cNvSpPr>
            <a:spLocks noGrp="1"/>
          </p:cNvSpPr>
          <p:nvPr>
            <p:ph type="ftr" sz="quarter" idx="4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a-DK"/>
              <a:t>modules VI VII VIII XV</a:t>
            </a:r>
            <a:endParaRPr lang="fr-FR"/>
          </a:p>
        </p:txBody>
      </p:sp>
      <p:sp>
        <p:nvSpPr>
          <p:cNvPr id="294918" name="Espace réservé de l'en-tête 5"/>
          <p:cNvSpPr>
            <a:spLocks noGrp="1"/>
          </p:cNvSpPr>
          <p:nvPr>
            <p:ph type="hdr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fr-FR"/>
              <a:t>formation arbitre IDF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FR"/>
              <a:t>15/01/2012</a:t>
            </a:r>
          </a:p>
        </p:txBody>
      </p:sp>
    </p:spTree>
    <p:extLst>
      <p:ext uri="{BB962C8B-B14F-4D97-AF65-F5344CB8AC3E}">
        <p14:creationId xmlns:p14="http://schemas.microsoft.com/office/powerpoint/2010/main" val="2979177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ctangle à coins arrondis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Décembre 2017</a:t>
            </a:r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2E13ABA-4922-4455-977E-A9F5A6A0BE6A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/>
              <a:t>Décembre 2017</a:t>
            </a:r>
            <a:endParaRPr lang="fr-FR" alt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FEE68F-4F8F-4107-9768-CB230EA90B37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BBC93710-81E7-45BB-A966-95EC249A0269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3C8C45-69C2-4B52-9580-A8FF39A84222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D04979-DF47-47A4-BE3F-DFFFAB03094C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4F4D5C-1685-482F-83FD-348E4B8FD72F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D56B60-36EC-48D4-B72E-74A1ADA9B890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ctangle à coins arrondis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57F8C-FFFB-404B-BC05-695F273EA57B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616501A-0153-47CE-A243-9B65E3107C44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/>
              <a:t>Cliquez sur l'icône pour ajouter une image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6888E9-3B11-4782-80A2-D607EDE86792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E07DD-EC11-4E74-80FC-1C193CA62A4E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re. Texte et image de la bibliothè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'image de la bibliothèque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EA14F-E861-4234-BD82-F24981926B23}" type="slidenum">
              <a:rPr lang="fr-FR" altLang="en-US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B1C53-E459-4721-8D07-5CAB8571CE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A90463-6AAE-4F52-A641-63B4D7547E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7EEC6-BAA9-4EBD-9652-EED477A4C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121FFE-D047-4674-A170-8ED2F8838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23F887-3476-4E2A-96F6-CC1418070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860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10287-AC1C-4F33-B700-CAF3C3A46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8E43E2-423E-479B-AD90-39F535E43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AD5ACB-B836-4EDB-B854-74F3C5D41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990AA7-F196-4EA5-8FC3-CB524717A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AD0572-3BA7-4475-8682-0F5A5C146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6939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34F765-7309-4E84-93B7-65B3F992F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4BB6C3F-B2E9-4C01-B546-8CBF78325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5159DE-DDBB-4F24-9B2D-6ED4D8601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0FEEC1-CCA7-4770-ACDE-A1697D65E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C404A-6125-4646-B60A-1380D0145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053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7E0874-C27B-4C55-B676-80042C7DA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396154-E05D-42B8-98FA-CB0900E726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FF0C5A-9109-464A-AA13-B6E24F9261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9507-C6FC-473B-9EEB-E490C2216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E5B921-E37A-4D05-9697-ECF97365A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A9BDCF-E407-4DED-9D18-D2C668078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064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FED23-52A5-4C15-8E90-EAAEAA457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E274493-23E2-4226-843C-EA672BA43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5A5A54-51A5-4EDE-980F-01D7146554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4BD0390-5525-44C2-8EB0-CEC27CE0CF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9552E50-0EF4-43CE-8FB4-01E682CEB1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EA7C3C7-0437-49AC-860A-B639C8F8D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45DED20-8126-4FE0-A7D2-9DC866937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10473C7-1F9E-44C8-9170-EB592D7F2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9249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014C88-6704-48F9-9FFE-644DFD3EE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169696-3CA0-4016-BD97-AE9A442A0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1A0F2EF-68CE-4616-BDDB-D951DBFA8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214269A-BDFA-47D1-98B1-B45D271CD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9437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2D6B610-F19F-4190-B6AC-44E3BB29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19BA04E-EB6D-43EF-B429-3A19AB9C1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8D1F538-37F1-4ECA-8F68-2F6B30593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6688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6D43DD-6CE1-4E11-85C8-9F7D8C400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7FD1BE-B10D-4FCB-9C4F-52C5EFAA7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3BA8633-F407-451C-88C7-C8D76C2E0B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5B356B-E994-48A9-B59B-35C6E994C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0F2A59-D964-42B0-9D22-E2856CA1E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D6DFF0-BB2C-4D37-AA92-58CD0A0E2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277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21BD93-38E4-4FBF-80C1-1240DE52A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0B64F4-B5AA-4431-A2CE-12B3BF0AD8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5E4DD35-259F-45FF-973F-B270EAD177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DE0752-6B0C-459B-8847-864DCECF7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747338-9F78-4326-A5DD-7D80C27B1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0990E6-D196-42D7-B010-FB2D66505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6625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B0C314-5F93-4FA1-A848-ED0DD0016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B1425B-FB8A-4501-9A65-BCB819CB5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F41435-7D33-4861-83C8-F25329DD6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A915AC-960E-47FD-B2A0-1BD431794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7159D9-C106-4C60-A3A4-CA93BE6F0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335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80BC33D-D99B-442C-B7A1-200C4749B8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992588-E1A2-49E3-85B1-5BC5238662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1C7E84-7CBC-439F-A56E-B613DF036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6B5594-14E6-4AA1-8AD0-BAE98AF2C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AA1700-3675-49B5-ACA4-32D68F4EE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1012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0D1A97-1AE3-4E44-8EB1-FADDCC9F1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076E18E-9AB4-41DB-8607-805A70391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A768A98-66E2-4DD1-B362-8E4B6103D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527064-BD29-4BA4-B757-DEF2A0906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327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ctangle à coins arrondis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fr-FR"/>
              <a:t>Cliquez pour modifier les styles du texte du masque</a:t>
            </a:r>
          </a:p>
          <a:p>
            <a:pPr lvl="1" eaLnBrk="1" latinLnBrk="0" hangingPunct="1"/>
            <a:r>
              <a:rPr kumimoji="0" lang="fr-FR"/>
              <a:t>Deuxième niveau</a:t>
            </a:r>
          </a:p>
          <a:p>
            <a:pPr lvl="2" eaLnBrk="1" latinLnBrk="0" hangingPunct="1"/>
            <a:r>
              <a:rPr kumimoji="0" lang="fr-FR"/>
              <a:t>Troisième niveau</a:t>
            </a:r>
          </a:p>
          <a:p>
            <a:pPr lvl="3" eaLnBrk="1" latinLnBrk="0" hangingPunct="1"/>
            <a:r>
              <a:rPr kumimoji="0" lang="fr-FR"/>
              <a:t>Quatrième niveau</a:t>
            </a:r>
          </a:p>
          <a:p>
            <a:pPr lvl="4" eaLnBrk="1" latinLnBrk="0" hangingPunct="1"/>
            <a:r>
              <a:rPr kumimoji="0" lang="fr-FR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fr-FR" altLang="en-US" dirty="0"/>
              <a:t>CDY 2020</a:t>
            </a: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fr-FR" altLang="en-US" dirty="0"/>
              <a:t>LE BEURSAULT - Tir tradition </a:t>
            </a:r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599C0104-B08E-4EDA-A4AE-203AB1D12E1C}" type="slidenum">
              <a:rPr lang="fr-FR" altLang="en-US" smtClean="0"/>
              <a:pPr>
                <a:defRPr/>
              </a:pPr>
              <a:t>‹N°›</a:t>
            </a:fld>
            <a:endParaRPr lang="fr-F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16" r:id="rId11"/>
    <p:sldLayoutId id="2147484018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03788E1-E47B-4C16-B448-6A3E300DE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A25E24-9FEE-4170-B309-83274F66B8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DD41C3-AD05-4FB5-9CDC-F719724827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0368-3417-42E5-B37D-E3881A63738C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BF4C38-AD68-4B29-9947-291B166D2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29F95F-D7F8-4F95-83E9-56A90F56A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ED6FF-E359-435D-A365-CCF5718FA7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433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package" Target="../embeddings/Microsoft_Word_Document.doc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96336" y="6200775"/>
            <a:ext cx="1036340" cy="476250"/>
          </a:xfrm>
        </p:spPr>
        <p:txBody>
          <a:bodyPr/>
          <a:lstStyle/>
          <a:p>
            <a:pPr>
              <a:defRPr/>
            </a:pPr>
            <a:r>
              <a:rPr lang="fr-FR" altLang="en-US" dirty="0">
                <a:latin typeface="Comic Sans MS" panose="030F0702030302020204" pitchFamily="66" charset="0"/>
              </a:rPr>
              <a:t>CDY 2021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787239" y="6210300"/>
            <a:ext cx="1696529" cy="457200"/>
          </a:xfrm>
        </p:spPr>
        <p:txBody>
          <a:bodyPr/>
          <a:lstStyle/>
          <a:p>
            <a:pPr>
              <a:defRPr/>
            </a:pPr>
            <a:r>
              <a:rPr lang="fr-FR" altLang="en-US" sz="1600" dirty="0">
                <a:latin typeface="Comic Sans MS" panose="030F0702030302020204" pitchFamily="66" charset="0"/>
              </a:rPr>
              <a:t>Tir tradition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411B06-A540-43BA-A28F-C6FE1E4B7EE3}" type="slidenum">
              <a:rPr lang="fr-FR" altLang="en-US" smtClean="0"/>
              <a:pPr>
                <a:defRPr/>
              </a:pPr>
              <a:t>1</a:t>
            </a:fld>
            <a:endParaRPr lang="fr-FR" altLang="en-US"/>
          </a:p>
        </p:txBody>
      </p:sp>
      <p:sp>
        <p:nvSpPr>
          <p:cNvPr id="7" name="Espace réservé du texte 1">
            <a:extLst>
              <a:ext uri="{FF2B5EF4-FFF2-40B4-BE49-F238E27FC236}">
                <a16:creationId xmlns:a16="http://schemas.microsoft.com/office/drawing/2014/main" id="{75E846A5-35BE-4CA6-871C-0A41959E9236}"/>
              </a:ext>
            </a:extLst>
          </p:cNvPr>
          <p:cNvSpPr txBox="1">
            <a:spLocks/>
          </p:cNvSpPr>
          <p:nvPr/>
        </p:nvSpPr>
        <p:spPr>
          <a:xfrm>
            <a:off x="2264757" y="1243084"/>
            <a:ext cx="4488582" cy="132182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80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fr-FR" sz="8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LE BEURSAULT</a:t>
            </a:r>
            <a:endParaRPr lang="fr-FR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0FCA410-C08A-42D8-9E7F-C15B250DB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239" y="771288"/>
            <a:ext cx="1095941" cy="1047232"/>
          </a:xfrm>
          <a:prstGeom prst="rect">
            <a:avLst/>
          </a:prstGeom>
        </p:spPr>
      </p:pic>
      <p:pic>
        <p:nvPicPr>
          <p:cNvPr id="9" name="Picture 2" descr="logo yvelines - Conseil départemental des Yvelines">
            <a:extLst>
              <a:ext uri="{FF2B5EF4-FFF2-40B4-BE49-F238E27FC236}">
                <a16:creationId xmlns:a16="http://schemas.microsoft.com/office/drawing/2014/main" id="{5DE12C1C-A86C-4E4D-8E51-113725A51E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5" b="6212"/>
          <a:stretch/>
        </p:blipFill>
        <p:spPr bwMode="auto">
          <a:xfrm>
            <a:off x="7164288" y="765624"/>
            <a:ext cx="1168982" cy="107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9ADCF22-CB2E-4B02-8FC9-0564B566BC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399" t="16401" r="1000" b="14300"/>
          <a:stretch/>
        </p:blipFill>
        <p:spPr>
          <a:xfrm>
            <a:off x="2638152" y="2780928"/>
            <a:ext cx="3867695" cy="359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463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355C13-883F-4994-B23B-D12A18A56271}" type="slidenum">
              <a:rPr lang="fr-FR" altLang="en-US" smtClean="0"/>
              <a:pPr>
                <a:defRPr/>
              </a:pPr>
              <a:t>2</a:t>
            </a:fld>
            <a:endParaRPr lang="fr-FR" altLang="en-US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BE42E96-4EA9-428F-969A-CFC416465051}"/>
              </a:ext>
            </a:extLst>
          </p:cNvPr>
          <p:cNvSpPr txBox="1">
            <a:spLocks noChangeArrowheads="1"/>
          </p:cNvSpPr>
          <p:nvPr/>
        </p:nvSpPr>
        <p:spPr>
          <a:xfrm>
            <a:off x="610522" y="5517232"/>
            <a:ext cx="6432140" cy="4572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fr-FR" sz="2400" dirty="0">
                <a:solidFill>
                  <a:srgbClr val="000000"/>
                </a:solidFill>
                <a:latin typeface="Comic Sans MS" panose="030F0702030302020204" pitchFamily="66" charset="0"/>
                <a:cs typeface="Arial" pitchFamily="34" charset="0"/>
              </a:rPr>
              <a:t>Un vocabulaire spécifique a cette discipline</a:t>
            </a:r>
          </a:p>
        </p:txBody>
      </p:sp>
      <p:pic>
        <p:nvPicPr>
          <p:cNvPr id="8" name="Espace réservé pour une image  7" descr="http://www.dinosoria.com/tragedie/jo_1900.jpg">
            <a:extLst>
              <a:ext uri="{FF2B5EF4-FFF2-40B4-BE49-F238E27FC236}">
                <a16:creationId xmlns:a16="http://schemas.microsoft.com/office/drawing/2014/main" id="{16D3512D-F36E-4B53-828C-F1D57BA988D7}"/>
              </a:ext>
            </a:extLst>
          </p:cNvPr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00" y="764704"/>
            <a:ext cx="8543800" cy="4223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Objet 1">
            <a:extLst>
              <a:ext uri="{FF2B5EF4-FFF2-40B4-BE49-F238E27FC236}">
                <a16:creationId xmlns:a16="http://schemas.microsoft.com/office/drawing/2014/main" id="{F1EA0E0C-2D08-436B-8657-99CB3421CB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8891241"/>
              </p:ext>
            </p:extLst>
          </p:nvPr>
        </p:nvGraphicFramePr>
        <p:xfrm>
          <a:off x="7164288" y="5373216"/>
          <a:ext cx="1120009" cy="9702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showAsIcon="1" r:id="rId4" imgW="914400" imgH="792360" progId="Word.Document.12">
                  <p:embed/>
                </p:oleObj>
              </mc:Choice>
              <mc:Fallback>
                <p:oleObj name="Document" showAsIcon="1" r:id="rId4" imgW="914400" imgH="79236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64288" y="5373216"/>
                        <a:ext cx="1120009" cy="9702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387914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411B06-A540-43BA-A28F-C6FE1E4B7EE3}" type="slidenum">
              <a:rPr lang="fr-FR" altLang="en-US" smtClean="0"/>
              <a:pPr>
                <a:defRPr/>
              </a:pPr>
              <a:t>3</a:t>
            </a:fld>
            <a:endParaRPr lang="fr-FR" altLang="en-US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96B096A-F88E-4EF1-820C-58DE4AEE98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09" t="6803" r="7720" b="11367"/>
          <a:stretch/>
        </p:blipFill>
        <p:spPr>
          <a:xfrm>
            <a:off x="2411760" y="166328"/>
            <a:ext cx="4536504" cy="656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58578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028648" y="858744"/>
            <a:ext cx="11864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0000FF"/>
                </a:solidFill>
                <a:latin typeface="Comic Sans MS" pitchFamily="66" charset="0"/>
                <a:cs typeface="Arial" pitchFamily="34" charset="0"/>
              </a:rPr>
              <a:t>Gardes</a:t>
            </a:r>
          </a:p>
        </p:txBody>
      </p:sp>
      <p:pic>
        <p:nvPicPr>
          <p:cNvPr id="11270" name="Picture 2" descr="C:\AQUITAINE\FORMATION\Formation Beursault\Photo-beursault\DSC0036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214563"/>
            <a:ext cx="4167188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3" descr="C:\AQUITAINE\FORMATION\Formation Beursault\Photo-beursault\DSC0037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214563"/>
            <a:ext cx="4214812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lèche droite 12"/>
          <p:cNvSpPr/>
          <p:nvPr/>
        </p:nvSpPr>
        <p:spPr>
          <a:xfrm rot="14253817">
            <a:off x="5684838" y="5029200"/>
            <a:ext cx="1465262" cy="19843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4" name="Flèche droite 13"/>
          <p:cNvSpPr/>
          <p:nvPr/>
        </p:nvSpPr>
        <p:spPr>
          <a:xfrm rot="6327721">
            <a:off x="3312433" y="2134757"/>
            <a:ext cx="1795463" cy="20478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5" name="Flèche droite 14"/>
          <p:cNvSpPr/>
          <p:nvPr/>
        </p:nvSpPr>
        <p:spPr>
          <a:xfrm rot="4838073">
            <a:off x="4061989" y="2143981"/>
            <a:ext cx="1795463" cy="20637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6" name="Flèche droite 15"/>
          <p:cNvSpPr/>
          <p:nvPr/>
        </p:nvSpPr>
        <p:spPr>
          <a:xfrm rot="15818207">
            <a:off x="1883984" y="5308885"/>
            <a:ext cx="1077640" cy="19232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5631E5-FFFC-4E25-9D9C-97669359FB96}" type="slidenum">
              <a:rPr lang="fr-FR" altLang="en-US" smtClean="0"/>
              <a:pPr>
                <a:defRPr/>
              </a:pPr>
              <a:t>4</a:t>
            </a:fld>
            <a:endParaRPr lang="fr-FR" altLang="en-US"/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5C7AA7FB-0BDF-4ED9-95BB-F2B2FB1688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5758" y="5910909"/>
            <a:ext cx="169681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0000FF"/>
                </a:solidFill>
                <a:latin typeface="Comic Sans MS" pitchFamily="66" charset="0"/>
                <a:cs typeface="Arial" pitchFamily="34" charset="0"/>
              </a:rPr>
              <a:t>Allée du Roi</a:t>
            </a: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FA7BEDA1-36CE-426E-828F-794E64296B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6850" y="5941015"/>
            <a:ext cx="27627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0000FF"/>
                </a:solidFill>
                <a:latin typeface="Comic Sans MS" pitchFamily="66" charset="0"/>
                <a:cs typeface="Arial" pitchFamily="34" charset="0"/>
              </a:rPr>
              <a:t>L’allée des Chevaliers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  <p:bldP spid="14" grpId="0" animBg="1"/>
      <p:bldP spid="15" grpId="0" animBg="1"/>
      <p:bldP spid="16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4" descr="C:\Documents and Settings\Administrateur\Mes documents\Mes images\beursault\PICT045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6" t="4919" r="12337" b="7795"/>
          <a:stretch/>
        </p:blipFill>
        <p:spPr bwMode="auto">
          <a:xfrm>
            <a:off x="1010579" y="2204863"/>
            <a:ext cx="2880320" cy="414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F8ED11-943D-4A04-ACAD-F733EBB7B8A2}" type="slidenum">
              <a:rPr lang="fr-FR" altLang="en-US" smtClean="0"/>
              <a:pPr>
                <a:defRPr/>
              </a:pPr>
              <a:t>5</a:t>
            </a:fld>
            <a:endParaRPr lang="fr-FR" altLang="en-US"/>
          </a:p>
        </p:txBody>
      </p:sp>
      <p:sp>
        <p:nvSpPr>
          <p:cNvPr id="15872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146304" y="224076"/>
            <a:ext cx="3345576" cy="764704"/>
          </a:xfrm>
        </p:spPr>
        <p:txBody>
          <a:bodyPr anchor="ctr">
            <a:normAutofit/>
          </a:bodyPr>
          <a:lstStyle/>
          <a:p>
            <a:pPr fontAlgn="base">
              <a:spcAft>
                <a:spcPct val="0"/>
              </a:spcAft>
              <a:buClr>
                <a:schemeClr val="accent1"/>
              </a:buClr>
              <a:buSzPct val="85000"/>
              <a:defRPr/>
            </a:pPr>
            <a:r>
              <a:rPr lang="fr-FR" sz="3400" b="1" dirty="0"/>
              <a:t>Le BOUQUET</a:t>
            </a:r>
          </a:p>
        </p:txBody>
      </p:sp>
      <p:pic>
        <p:nvPicPr>
          <p:cNvPr id="158724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04864"/>
            <a:ext cx="4402002" cy="414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9B439F83-1E69-41A5-BEB5-9746B5E458F2}"/>
              </a:ext>
            </a:extLst>
          </p:cNvPr>
          <p:cNvSpPr txBox="1">
            <a:spLocks noChangeArrowheads="1"/>
          </p:cNvSpPr>
          <p:nvPr/>
        </p:nvSpPr>
        <p:spPr>
          <a:xfrm>
            <a:off x="1514635" y="1360664"/>
            <a:ext cx="1944216" cy="714283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accent1"/>
              </a:buClr>
              <a:buSzPct val="85000"/>
              <a:defRPr/>
            </a:pPr>
            <a:r>
              <a:rPr lang="fr-FR" sz="3400" b="1" dirty="0"/>
              <a:t>la Carte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52759B44-AA7C-4235-ACAC-76FF13063DC1}"/>
              </a:ext>
            </a:extLst>
          </p:cNvPr>
          <p:cNvSpPr txBox="1">
            <a:spLocks noChangeArrowheads="1"/>
          </p:cNvSpPr>
          <p:nvPr/>
        </p:nvSpPr>
        <p:spPr>
          <a:xfrm>
            <a:off x="5763109" y="1360663"/>
            <a:ext cx="2448272" cy="714283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accent1"/>
              </a:buClr>
              <a:buSzPct val="85000"/>
              <a:defRPr/>
            </a:pPr>
            <a:r>
              <a:rPr lang="fr-FR" sz="3400" b="1" dirty="0"/>
              <a:t>le Marmot</a:t>
            </a:r>
          </a:p>
        </p:txBody>
      </p:sp>
      <p:graphicFrame>
        <p:nvGraphicFramePr>
          <p:cNvPr id="4" name="Objet 3">
            <a:extLst>
              <a:ext uri="{FF2B5EF4-FFF2-40B4-BE49-F238E27FC236}">
                <a16:creationId xmlns:a16="http://schemas.microsoft.com/office/drawing/2014/main" id="{FD0B3794-46B1-4747-9684-FE8EC76C68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3921358"/>
              </p:ext>
            </p:extLst>
          </p:nvPr>
        </p:nvGraphicFramePr>
        <p:xfrm>
          <a:off x="4720954" y="332656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showAsIcon="1" r:id="rId5" imgW="914330" imgH="792345" progId="Word.Document.12">
                  <p:embed/>
                </p:oleObj>
              </mc:Choice>
              <mc:Fallback>
                <p:oleObj name="Document" showAsIcon="1" r:id="rId5" imgW="914330" imgH="79234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0954" y="332656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416883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7" name="Text Box 4"/>
          <p:cNvSpPr txBox="1">
            <a:spLocks noChangeArrowheads="1"/>
          </p:cNvSpPr>
          <p:nvPr/>
        </p:nvSpPr>
        <p:spPr bwMode="auto">
          <a:xfrm>
            <a:off x="0" y="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773F6C-6853-4032-98BC-D0B435472918}" type="slidenum">
              <a:rPr lang="fr-FR" altLang="en-US" smtClean="0"/>
              <a:pPr>
                <a:defRPr/>
              </a:pPr>
              <a:t>6</a:t>
            </a:fld>
            <a:endParaRPr lang="fr-FR" altLang="en-US"/>
          </a:p>
        </p:txBody>
      </p:sp>
      <p:sp>
        <p:nvSpPr>
          <p:cNvPr id="159749" name="Text Box 6"/>
          <p:cNvSpPr txBox="1">
            <a:spLocks noChangeArrowheads="1"/>
          </p:cNvSpPr>
          <p:nvPr/>
        </p:nvSpPr>
        <p:spPr bwMode="auto">
          <a:xfrm>
            <a:off x="383285" y="4045990"/>
            <a:ext cx="15526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/>
              <a:t>Cette impact n’a aucune valeur, </a:t>
            </a:r>
          </a:p>
          <a:p>
            <a:pPr>
              <a:spcBef>
                <a:spcPct val="50000"/>
              </a:spcBef>
            </a:pPr>
            <a:r>
              <a:rPr lang="fr-FR" sz="1600" dirty="0"/>
              <a:t>elle fait gagner une  assiette du Bouquet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404BC5B-2F02-4DA4-9048-4D1849A8F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42709"/>
            <a:ext cx="7423112" cy="6400800"/>
          </a:xfrm>
          <a:prstGeom prst="rect">
            <a:avLst/>
          </a:prstGeom>
        </p:spPr>
      </p:pic>
      <p:sp>
        <p:nvSpPr>
          <p:cNvPr id="33" name="Text Box 6">
            <a:extLst>
              <a:ext uri="{FF2B5EF4-FFF2-40B4-BE49-F238E27FC236}">
                <a16:creationId xmlns:a16="http://schemas.microsoft.com/office/drawing/2014/main" id="{49567161-BDCC-4E3A-A09E-414395B30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592" y="1106911"/>
            <a:ext cx="6448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/>
              <a:t> 1</a:t>
            </a:r>
          </a:p>
        </p:txBody>
      </p:sp>
      <p:sp>
        <p:nvSpPr>
          <p:cNvPr id="34" name="Text Box 6">
            <a:extLst>
              <a:ext uri="{FF2B5EF4-FFF2-40B4-BE49-F238E27FC236}">
                <a16:creationId xmlns:a16="http://schemas.microsoft.com/office/drawing/2014/main" id="{6A20B1FA-7B9C-4479-8021-E85EEB235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155" y="1661474"/>
            <a:ext cx="6448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/>
              <a:t> 2</a:t>
            </a:r>
          </a:p>
        </p:txBody>
      </p:sp>
      <p:sp>
        <p:nvSpPr>
          <p:cNvPr id="35" name="Text Box 6">
            <a:extLst>
              <a:ext uri="{FF2B5EF4-FFF2-40B4-BE49-F238E27FC236}">
                <a16:creationId xmlns:a16="http://schemas.microsoft.com/office/drawing/2014/main" id="{AC3CA58E-0156-4033-96A4-85D042DF69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155" y="2034749"/>
            <a:ext cx="6448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/>
              <a:t> 3</a:t>
            </a:r>
          </a:p>
        </p:txBody>
      </p:sp>
      <p:sp>
        <p:nvSpPr>
          <p:cNvPr id="36" name="Text Box 6">
            <a:extLst>
              <a:ext uri="{FF2B5EF4-FFF2-40B4-BE49-F238E27FC236}">
                <a16:creationId xmlns:a16="http://schemas.microsoft.com/office/drawing/2014/main" id="{898ED2F4-F178-40CD-9B06-B675B1BAF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155" y="2653864"/>
            <a:ext cx="6448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dirty="0"/>
              <a:t> 0</a:t>
            </a:r>
          </a:p>
        </p:txBody>
      </p:sp>
      <p:sp>
        <p:nvSpPr>
          <p:cNvPr id="3" name="Rectangle 2"/>
          <p:cNvSpPr/>
          <p:nvPr/>
        </p:nvSpPr>
        <p:spPr>
          <a:xfrm>
            <a:off x="4230216" y="4434647"/>
            <a:ext cx="36541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/>
              <a:t>Le noir du marmot du Bouquet a un ø de 56 mm. </a:t>
            </a:r>
          </a:p>
        </p:txBody>
      </p:sp>
    </p:spTree>
    <p:extLst>
      <p:ext uri="{BB962C8B-B14F-4D97-AF65-F5344CB8AC3E}">
        <p14:creationId xmlns:p14="http://schemas.microsoft.com/office/powerpoint/2010/main" val="57397067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131" y="2204864"/>
            <a:ext cx="28543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03" name="Rectangle 9"/>
          <p:cNvSpPr>
            <a:spLocks noChangeArrowheads="1"/>
          </p:cNvSpPr>
          <p:nvPr/>
        </p:nvSpPr>
        <p:spPr bwMode="auto">
          <a:xfrm>
            <a:off x="233277" y="188640"/>
            <a:ext cx="708751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accent1"/>
              </a:buClr>
              <a:buSzPct val="85000"/>
              <a:defRPr/>
            </a:pPr>
            <a:r>
              <a:rPr lang="fr-FR" sz="3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Le marmot pour les prix généraux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232733" y="1387236"/>
            <a:ext cx="5140071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Dans certaines occasions </a:t>
            </a:r>
          </a:p>
          <a:p>
            <a:pPr algn="just">
              <a:spcAft>
                <a:spcPts val="1200"/>
              </a:spcAft>
            </a:pP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par exemple </a:t>
            </a: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  <a:sym typeface="Wingdings" pitchFamily="2" charset="2"/>
              </a:rPr>
              <a:t> </a:t>
            </a: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le Prix Général </a:t>
            </a:r>
          </a:p>
          <a:p>
            <a:pPr algn="just">
              <a:spcAft>
                <a:spcPts val="1200"/>
              </a:spcAft>
            </a:pP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Un carton représentant le petit cordon de la carte </a:t>
            </a:r>
            <a:r>
              <a:rPr lang="fr-FR" sz="2800" dirty="0">
                <a:solidFill>
                  <a:srgbClr val="C00000"/>
                </a:solidFill>
                <a:latin typeface="+mn-lt"/>
                <a:cs typeface="Arial" pitchFamily="34" charset="0"/>
              </a:rPr>
              <a:t>« appelé le marmot »</a:t>
            </a: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  est placé au centre </a:t>
            </a:r>
          </a:p>
          <a:p>
            <a:pPr algn="just">
              <a:spcAft>
                <a:spcPts val="1200"/>
              </a:spcAft>
            </a:pP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de la carte.</a:t>
            </a:r>
          </a:p>
          <a:p>
            <a:pPr algn="just">
              <a:spcAft>
                <a:spcPts val="1200"/>
              </a:spcAft>
            </a:pPr>
            <a:r>
              <a:rPr lang="fr-FR" sz="2800" dirty="0">
                <a:solidFill>
                  <a:srgbClr val="000000"/>
                </a:solidFill>
                <a:latin typeface="+mn-lt"/>
                <a:cs typeface="Arial" pitchFamily="34" charset="0"/>
              </a:rPr>
              <a:t>Le marmot est levé lorsque l’impact de la flèche est dans le noir…</a:t>
            </a:r>
          </a:p>
        </p:txBody>
      </p:sp>
      <p:sp>
        <p:nvSpPr>
          <p:cNvPr id="14" name="Ellipse 13"/>
          <p:cNvSpPr/>
          <p:nvPr/>
        </p:nvSpPr>
        <p:spPr>
          <a:xfrm>
            <a:off x="7092280" y="3573016"/>
            <a:ext cx="214312" cy="21431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prstClr val="white"/>
              </a:solidFill>
            </a:endParaRPr>
          </a:p>
        </p:txBody>
      </p:sp>
      <p:cxnSp>
        <p:nvCxnSpPr>
          <p:cNvPr id="16" name="Connecteur droit avec flèche 15"/>
          <p:cNvCxnSpPr>
            <a:cxnSpLocks/>
          </p:cNvCxnSpPr>
          <p:nvPr/>
        </p:nvCxnSpPr>
        <p:spPr>
          <a:xfrm flipV="1">
            <a:off x="5372804" y="3714879"/>
            <a:ext cx="1838152" cy="126504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D87CCE-42C4-429E-9274-CF4048BD1911}" type="slidenum">
              <a:rPr lang="fr-FR" altLang="en-US" smtClean="0"/>
              <a:pPr>
                <a:defRPr/>
              </a:pPr>
              <a:t>7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24084076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:\Documents and Settings\Administrateur\Mes documents\Mes images\beursault\PICT045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855" y="1144149"/>
            <a:ext cx="3751312" cy="50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B1E0C4-AA69-4C06-B277-2A778B593DBB}" type="slidenum">
              <a:rPr lang="fr-FR" altLang="en-US" smtClean="0"/>
              <a:pPr>
                <a:defRPr/>
              </a:pPr>
              <a:t>8</a:t>
            </a:fld>
            <a:endParaRPr lang="fr-FR" altLang="en-U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46304" y="33065"/>
            <a:ext cx="4281680" cy="936625"/>
          </a:xfrm>
        </p:spPr>
        <p:txBody>
          <a:bodyPr anchor="ctr">
            <a:normAutofit/>
          </a:bodyPr>
          <a:lstStyle/>
          <a:p>
            <a:pPr eaLnBrk="1" fontAlgn="base" hangingPunct="1">
              <a:spcAft>
                <a:spcPct val="0"/>
              </a:spcAft>
              <a:buClr>
                <a:schemeClr val="accent1"/>
              </a:buClr>
              <a:buSzPct val="85000"/>
              <a:defRPr/>
            </a:pPr>
            <a:r>
              <a:rPr lang="fr-FR" sz="3400" b="1" dirty="0"/>
              <a:t>Mesure des «noirs»</a:t>
            </a:r>
          </a:p>
        </p:txBody>
      </p:sp>
      <p:sp>
        <p:nvSpPr>
          <p:cNvPr id="155652" name="Text Box 4"/>
          <p:cNvSpPr txBox="1">
            <a:spLocks noChangeArrowheads="1"/>
          </p:cNvSpPr>
          <p:nvPr/>
        </p:nvSpPr>
        <p:spPr bwMode="auto">
          <a:xfrm>
            <a:off x="121940" y="2725943"/>
            <a:ext cx="30480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dirty="0">
                <a:latin typeface="+mn-lt"/>
              </a:rPr>
              <a:t>Palmer d’archer</a:t>
            </a:r>
          </a:p>
          <a:p>
            <a:pPr>
              <a:spcBef>
                <a:spcPct val="50000"/>
              </a:spcBef>
            </a:pPr>
            <a:r>
              <a:rPr lang="fr-FR" sz="2400" dirty="0">
                <a:latin typeface="+mn-lt"/>
              </a:rPr>
              <a:t>Calibres de flèche</a:t>
            </a:r>
          </a:p>
          <a:p>
            <a:pPr>
              <a:spcBef>
                <a:spcPct val="50000"/>
              </a:spcBef>
            </a:pPr>
            <a:endParaRPr lang="fr-FR" sz="2400" dirty="0">
              <a:latin typeface="+mn-lt"/>
            </a:endParaRPr>
          </a:p>
          <a:p>
            <a:pPr>
              <a:spcBef>
                <a:spcPct val="50000"/>
              </a:spcBef>
            </a:pPr>
            <a:r>
              <a:rPr lang="fr-FR" sz="2400" dirty="0">
                <a:latin typeface="+mn-lt"/>
              </a:rPr>
              <a:t>Calibre mis en place</a:t>
            </a:r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 flipV="1">
            <a:off x="2339752" y="2900485"/>
            <a:ext cx="3096344" cy="85463"/>
          </a:xfrm>
          <a:prstGeom prst="line">
            <a:avLst/>
          </a:prstGeom>
          <a:ln w="19050"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fr-FR" dirty="0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2627784" y="3537794"/>
            <a:ext cx="2249016" cy="35222"/>
          </a:xfrm>
          <a:prstGeom prst="line">
            <a:avLst/>
          </a:prstGeom>
          <a:ln w="19050"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fr-FR">
              <a:latin typeface="+mn-lt"/>
            </a:endParaRPr>
          </a:p>
        </p:txBody>
      </p:sp>
      <p:sp>
        <p:nvSpPr>
          <p:cNvPr id="155655" name="Line 7"/>
          <p:cNvSpPr>
            <a:spLocks noChangeShapeType="1"/>
          </p:cNvSpPr>
          <p:nvPr/>
        </p:nvSpPr>
        <p:spPr bwMode="auto">
          <a:xfrm>
            <a:off x="2915816" y="4653136"/>
            <a:ext cx="1960984" cy="89148"/>
          </a:xfrm>
          <a:prstGeom prst="line">
            <a:avLst/>
          </a:prstGeom>
          <a:ln w="19050"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fr-FR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037932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1628800"/>
            <a:ext cx="8748464" cy="423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1EF491-F61C-4557-8DEB-5F67DA9AF63D}" type="slidenum">
              <a:rPr lang="fr-FR" altLang="en-US" smtClean="0"/>
              <a:pPr>
                <a:defRPr/>
              </a:pPr>
              <a:t>9</a:t>
            </a:fld>
            <a:endParaRPr lang="fr-FR" altLang="en-US"/>
          </a:p>
        </p:txBody>
      </p:sp>
      <p:sp>
        <p:nvSpPr>
          <p:cNvPr id="15667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32211" y="340034"/>
            <a:ext cx="8229600" cy="925670"/>
          </a:xfrm>
        </p:spPr>
        <p:txBody>
          <a:bodyPr anchor="ctr"/>
          <a:lstStyle/>
          <a:p>
            <a:pPr eaLnBrk="1" hangingPunct="1"/>
            <a:r>
              <a:rPr lang="fr-FR" dirty="0"/>
              <a:t> relevé de dimension 10mm 1/10</a:t>
            </a:r>
          </a:p>
        </p:txBody>
      </p:sp>
    </p:spTree>
    <p:extLst>
      <p:ext uri="{BB962C8B-B14F-4D97-AF65-F5344CB8AC3E}">
        <p14:creationId xmlns:p14="http://schemas.microsoft.com/office/powerpoint/2010/main" val="132659331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549275"/>
            <a:ext cx="8132762" cy="541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6F86E0-C60D-4EC7-9194-517D88933006}" type="slidenum">
              <a:rPr lang="fr-FR" altLang="en-US" smtClean="0"/>
              <a:pPr>
                <a:defRPr/>
              </a:pPr>
              <a:t>10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2365075822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u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ersonnalisé 2">
      <a:majorFont>
        <a:latin typeface="Constantia"/>
        <a:ea typeface=""/>
        <a:cs typeface=""/>
      </a:majorFont>
      <a:minorFont>
        <a:latin typeface="Calibri"/>
        <a:ea typeface=""/>
        <a:cs typeface="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419</TotalTime>
  <Words>373</Words>
  <Application>Microsoft Office PowerPoint</Application>
  <PresentationFormat>Affichage à l'écran (4:3)</PresentationFormat>
  <Paragraphs>87</Paragraphs>
  <Slides>10</Slides>
  <Notes>10</Notes>
  <HiddenSlides>0</HiddenSlides>
  <MMClips>0</MMClips>
  <ScaleCrop>false</ScaleCrop>
  <HeadingPairs>
    <vt:vector size="8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2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Constantia</vt:lpstr>
      <vt:lpstr>Wingdings 2</vt:lpstr>
      <vt:lpstr>Capitaux</vt:lpstr>
      <vt:lpstr>Conception personnalisée</vt:lpstr>
      <vt:lpstr>Document</vt:lpstr>
      <vt:lpstr>Document Microsoft Word</vt:lpstr>
      <vt:lpstr>Présentation PowerPoint</vt:lpstr>
      <vt:lpstr>Présentation PowerPoint</vt:lpstr>
      <vt:lpstr>Présentation PowerPoint</vt:lpstr>
      <vt:lpstr>Présentation PowerPoint</vt:lpstr>
      <vt:lpstr>Le BOUQUET</vt:lpstr>
      <vt:lpstr>Présentation PowerPoint</vt:lpstr>
      <vt:lpstr>Présentation PowerPoint</vt:lpstr>
      <vt:lpstr>Mesure des «noirs»</vt:lpstr>
      <vt:lpstr> relevé de dimension 10mm 1/10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FORMATION  FITA</dc:title>
  <dc:creator>Nielli</dc:creator>
  <cp:lastModifiedBy>OSTROWSKI Jean</cp:lastModifiedBy>
  <cp:revision>557</cp:revision>
  <cp:lastPrinted>2017-07-30T09:41:50Z</cp:lastPrinted>
  <dcterms:created xsi:type="dcterms:W3CDTF">2011-01-10T11:08:35Z</dcterms:created>
  <dcterms:modified xsi:type="dcterms:W3CDTF">2021-04-10T14:23:12Z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-882233274</vt:i4>
  </property>
  <property fmtid="{D5CDD505-2E9C-101B-9397-08002B2CF9AE}" pid="3" name="_NewReviewCycle">
    <vt:lpwstr/>
  </property>
  <property fmtid="{D5CDD505-2E9C-101B-9397-08002B2CF9AE}" pid="4" name="_EmailSubject">
    <vt:lpwstr>Formation</vt:lpwstr>
  </property>
  <property fmtid="{D5CDD505-2E9C-101B-9397-08002B2CF9AE}" pid="5" name="_AuthorEmail">
    <vt:lpwstr>didier.desrutin@mpsa.com</vt:lpwstr>
  </property>
  <property fmtid="{D5CDD505-2E9C-101B-9397-08002B2CF9AE}" pid="6" name="_AuthorEmailDisplayName">
    <vt:lpwstr>DIDIER DESRUTIN - C148908</vt:lpwstr>
  </property>
</Properties>
</file>